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</p:sldMasterIdLst>
  <p:notesMasterIdLst>
    <p:notesMasterId r:id="rId16"/>
  </p:notesMasterIdLst>
  <p:handoutMasterIdLst>
    <p:handoutMasterId r:id="rId17"/>
  </p:handoutMasterIdLst>
  <p:sldIdLst>
    <p:sldId id="257" r:id="rId5"/>
    <p:sldId id="268" r:id="rId6"/>
    <p:sldId id="274" r:id="rId7"/>
    <p:sldId id="261" r:id="rId8"/>
    <p:sldId id="272" r:id="rId9"/>
    <p:sldId id="262" r:id="rId10"/>
    <p:sldId id="267" r:id="rId11"/>
    <p:sldId id="273" r:id="rId12"/>
    <p:sldId id="269" r:id="rId13"/>
    <p:sldId id="270" r:id="rId14"/>
    <p:sldId id="275" r:id="rId1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330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/>
        <a:lstStyle/>
        <a:p>
          <a:r>
            <a:rPr lang="en-US" dirty="0"/>
            <a:t>Summit List of Volunteers to AD</a:t>
          </a:r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n-US"/>
        </a:p>
      </dgm:t>
    </dgm:pt>
    <dgm:pt modelId="{8EC937D8-BD76-4A12-A3E5-900D5C1E2E05}">
      <dgm:prSet phldrT="[Text]"/>
      <dgm:spPr/>
      <dgm:t>
        <a:bodyPr/>
        <a:lstStyle/>
        <a:p>
          <a:r>
            <a:rPr lang="en-US" dirty="0"/>
            <a:t>Cross Reference with District Approved List </a:t>
          </a:r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n-US"/>
        </a:p>
      </dgm:t>
    </dgm:pt>
    <dgm:pt modelId="{7133ECF5-4190-4604-AA2F-03C9A0A9210F}">
      <dgm:prSet phldrT="[Text]"/>
      <dgm:spPr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r>
            <a:rPr lang="en-US" dirty="0"/>
            <a:t>Start Concession Stand Sales</a:t>
          </a:r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 custLinFactNeighborX="1177" custLinFactNeighborY="24">
        <dgm:presLayoutVars>
          <dgm:bulletEnabled val="1"/>
        </dgm:presLayoutVars>
      </dgm:prSet>
      <dgm:spPr/>
    </dgm:pt>
    <dgm:pt modelId="{CA544AF7-F7B2-4CA5-9251-B4CDB8D06634}" type="pres">
      <dgm:prSet presAssocID="{CD7942A0-B7D2-4B14-8FEA-55FC702F5BE7}" presName="ThreeNodes_2" presStyleLbl="node1" presStyleIdx="1" presStyleCnt="3">
        <dgm:presLayoutVars>
          <dgm:bulletEnabled val="1"/>
        </dgm:presLayoutVars>
      </dgm:prSet>
      <dgm:spPr/>
    </dgm:pt>
    <dgm:pt modelId="{2AE92D3F-F0FA-45DD-BB60-4C6FBC6BC016}" type="pres">
      <dgm:prSet presAssocID="{CD7942A0-B7D2-4B14-8FEA-55FC702F5BE7}" presName="ThreeNodes_3" presStyleLbl="node1" presStyleIdx="2" presStyleCnt="3">
        <dgm:presLayoutVars>
          <dgm:bulletEnabled val="1"/>
        </dgm:presLayoutVars>
      </dgm:prSet>
      <dgm:spPr/>
    </dgm:pt>
    <dgm:pt modelId="{9CA877D8-99F8-40A0-89E9-59A61C9A70F4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</dgm:pt>
    <dgm:pt modelId="{62643EF2-016C-41F1-8CBC-398422A85727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A89A138-BC1A-490F-935E-2EC3F74E8E18}" type="presOf" srcId="{7133ECF5-4190-4604-AA2F-03C9A0A9210F}" destId="{2AE92D3F-F0FA-45DD-BB60-4C6FBC6BC016}" srcOrd="0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8A063A46-8F8D-405A-B2D6-6495FA638F46}" type="presOf" srcId="{8EC937D8-BD76-4A12-A3E5-900D5C1E2E05}" destId="{CA544AF7-F7B2-4CA5-9251-B4CDB8D06634}" srcOrd="0" destOrd="0" presId="urn:microsoft.com/office/officeart/2005/8/layout/vProcess5"/>
    <dgm:cxn modelId="{A071614A-8A85-47B2-A113-0652CAB9B428}" type="presOf" srcId="{095A5E99-E976-4550-8F80-53CC813F2F5A}" destId="{124EF20B-D98C-45B2-BB13-7B93B5373CEB}" srcOrd="0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03E7038C-2CC0-496B-88A0-60396CDC31E4}" type="presOf" srcId="{7133ECF5-4190-4604-AA2F-03C9A0A9210F}" destId="{A31D264E-E285-4E5C-8EB7-762CD501BE72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BB374C9D-646D-46E6-89B4-117F0E21BA34}" type="presOf" srcId="{8EC937D8-BD76-4A12-A3E5-900D5C1E2E05}" destId="{916C48CB-E452-4B79-A9B9-4C9A90B47960}" srcOrd="1" destOrd="0" presId="urn:microsoft.com/office/officeart/2005/8/layout/vProcess5"/>
    <dgm:cxn modelId="{12FC7FDE-4033-4970-A683-61DE6FA84E89}" type="presOf" srcId="{8877691F-1B60-4485-9174-DDEC7EE68B70}" destId="{9CA877D8-99F8-40A0-89E9-59A61C9A70F4}" srcOrd="0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7C007CEB-6418-4EA7-9CB6-5B93D0C655E6}" type="presOf" srcId="{095A5E99-E976-4550-8F80-53CC813F2F5A}" destId="{7A2F6994-DA87-4497-BFC7-DD9D6EC5315F}" srcOrd="1" destOrd="0" presId="urn:microsoft.com/office/officeart/2005/8/layout/vProcess5"/>
    <dgm:cxn modelId="{6CF7D6F9-A5F2-48E3-AF5C-A2074559AE21}" type="presOf" srcId="{B3EFD4A5-9FA1-4ABE-B722-05162509509B}" destId="{62643EF2-016C-41F1-8CBC-398422A85727}" srcOrd="0" destOrd="0" presId="urn:microsoft.com/office/officeart/2005/8/layout/vProcess5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A8B17D3B-E670-4FE0-A845-244C702B8151}" type="presParOf" srcId="{1D84D8B6-AB32-4491-B5D2-EFE3D7668B88}" destId="{124EF20B-D98C-45B2-BB13-7B93B5373CEB}" srcOrd="1" destOrd="0" presId="urn:microsoft.com/office/officeart/2005/8/layout/vProcess5"/>
    <dgm:cxn modelId="{1E8E2D8B-A980-4080-A16E-1F74528DE4D0}" type="presParOf" srcId="{1D84D8B6-AB32-4491-B5D2-EFE3D7668B88}" destId="{CA544AF7-F7B2-4CA5-9251-B4CDB8D06634}" srcOrd="2" destOrd="0" presId="urn:microsoft.com/office/officeart/2005/8/layout/vProcess5"/>
    <dgm:cxn modelId="{7992440C-9F36-432D-90EE-E2A708CEB38B}" type="presParOf" srcId="{1D84D8B6-AB32-4491-B5D2-EFE3D7668B88}" destId="{2AE92D3F-F0FA-45DD-BB60-4C6FBC6BC016}" srcOrd="3" destOrd="0" presId="urn:microsoft.com/office/officeart/2005/8/layout/vProcess5"/>
    <dgm:cxn modelId="{DBE883B8-7D13-43BA-A456-8DBB93D30C93}" type="presParOf" srcId="{1D84D8B6-AB32-4491-B5D2-EFE3D7668B88}" destId="{9CA877D8-99F8-40A0-89E9-59A61C9A70F4}" srcOrd="4" destOrd="0" presId="urn:microsoft.com/office/officeart/2005/8/layout/vProcess5"/>
    <dgm:cxn modelId="{A3B9E6ED-FFD0-430E-B609-EBE8E75E7C44}" type="presParOf" srcId="{1D84D8B6-AB32-4491-B5D2-EFE3D7668B88}" destId="{62643EF2-016C-41F1-8CBC-398422A85727}" srcOrd="5" destOrd="0" presId="urn:microsoft.com/office/officeart/2005/8/layout/vProcess5"/>
    <dgm:cxn modelId="{278FE748-9C54-4E36-9203-E948DB63C99A}" type="presParOf" srcId="{1D84D8B6-AB32-4491-B5D2-EFE3D7668B88}" destId="{7A2F6994-DA87-4497-BFC7-DD9D6EC5315F}" srcOrd="6" destOrd="0" presId="urn:microsoft.com/office/officeart/2005/8/layout/vProcess5"/>
    <dgm:cxn modelId="{E81279B5-23BF-4F73-A353-8831FC04E9BC}" type="presParOf" srcId="{1D84D8B6-AB32-4491-B5D2-EFE3D7668B88}" destId="{916C48CB-E452-4B79-A9B9-4C9A90B47960}" srcOrd="7" destOrd="0" presId="urn:microsoft.com/office/officeart/2005/8/layout/vProcess5"/>
    <dgm:cxn modelId="{16289EC3-0C51-4B32-B6CC-FE8F7F6F6C76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EF20B-D98C-45B2-BB13-7B93B5373CEB}">
      <dsp:nvSpPr>
        <dsp:cNvPr id="0" name=""/>
        <dsp:cNvSpPr/>
      </dsp:nvSpPr>
      <dsp:spPr>
        <a:xfrm>
          <a:off x="41849" y="279"/>
          <a:ext cx="3555602" cy="116443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Summit List of Volunteers to AD</a:t>
          </a:r>
        </a:p>
      </dsp:txBody>
      <dsp:txXfrm>
        <a:off x="75954" y="34384"/>
        <a:ext cx="2299090" cy="1096221"/>
      </dsp:txXfrm>
    </dsp:sp>
    <dsp:sp modelId="{CA544AF7-F7B2-4CA5-9251-B4CDB8D06634}">
      <dsp:nvSpPr>
        <dsp:cNvPr id="0" name=""/>
        <dsp:cNvSpPr/>
      </dsp:nvSpPr>
      <dsp:spPr>
        <a:xfrm>
          <a:off x="313729" y="1358502"/>
          <a:ext cx="3555602" cy="11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Cross Reference with District Approved List </a:t>
          </a:r>
        </a:p>
      </dsp:txBody>
      <dsp:txXfrm>
        <a:off x="347834" y="1392607"/>
        <a:ext cx="2416782" cy="1096221"/>
      </dsp:txXfrm>
    </dsp:sp>
    <dsp:sp modelId="{2AE92D3F-F0FA-45DD-BB60-4C6FBC6BC016}">
      <dsp:nvSpPr>
        <dsp:cNvPr id="0" name=""/>
        <dsp:cNvSpPr/>
      </dsp:nvSpPr>
      <dsp:spPr>
        <a:xfrm>
          <a:off x="627459" y="2717005"/>
          <a:ext cx="3555602" cy="116443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Start Concession Stand Sales</a:t>
          </a:r>
        </a:p>
      </dsp:txBody>
      <dsp:txXfrm>
        <a:off x="661564" y="2751110"/>
        <a:ext cx="2416782" cy="1096221"/>
      </dsp:txXfrm>
    </dsp:sp>
    <dsp:sp modelId="{9CA877D8-99F8-40A0-89E9-59A61C9A70F4}">
      <dsp:nvSpPr>
        <dsp:cNvPr id="0" name=""/>
        <dsp:cNvSpPr/>
      </dsp:nvSpPr>
      <dsp:spPr>
        <a:xfrm>
          <a:off x="2798722" y="883026"/>
          <a:ext cx="756880" cy="756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2969020" y="883026"/>
        <a:ext cx="416284" cy="569552"/>
      </dsp:txXfrm>
    </dsp:sp>
    <dsp:sp modelId="{62643EF2-016C-41F1-8CBC-398422A85727}">
      <dsp:nvSpPr>
        <dsp:cNvPr id="0" name=""/>
        <dsp:cNvSpPr/>
      </dsp:nvSpPr>
      <dsp:spPr>
        <a:xfrm>
          <a:off x="3112452" y="2233766"/>
          <a:ext cx="756880" cy="756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282750" y="2233766"/>
        <a:ext cx="416284" cy="56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9/5/2023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9/5/2023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3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279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7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599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4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2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5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1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4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1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2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5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5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9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5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bsathletics.com/main/otherad/contentID/5611549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o.boarddocs.com/pa/cbuc/Board.nsf/Public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CBSD BOOSTER CLUBS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Policies and Procedures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36" y="320675"/>
            <a:ext cx="8594429" cy="990600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Concession Stand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982" y="1638299"/>
            <a:ext cx="4893780" cy="46101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are different for indoor and outdoor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 Clearances Needed for all workers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 safe schools training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have a certified food handler: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cooked items, i.e. Hot Dogs, Hamburgers, Sloopy Joes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using or requesting a food truck, please be sure all district policies and procedures are followed. Contact athletic director for information. </a:t>
            </a:r>
          </a:p>
        </p:txBody>
      </p:sp>
      <p:graphicFrame>
        <p:nvGraphicFramePr>
          <p:cNvPr id="5" name="Content Placeholder 4" descr="Staggered process showing 3 tasks arranged one below the other and two downward pointing arrows are used to indicate progression from first task to second task and second task to third task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2307258"/>
              </p:ext>
            </p:extLst>
          </p:nvPr>
        </p:nvGraphicFramePr>
        <p:xfrm>
          <a:off x="5256212" y="1638299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168BEA-9BC0-97F1-D84F-3E485777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9C3DB-1D8C-EF3B-46E0-B2919972B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and all forms/resources please visit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Central Bucks South High School Fundraising Resources (Boosters) (cbsathletics.com)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guidelines, forms, and information for booster clubs can be found here </a:t>
            </a:r>
          </a:p>
        </p:txBody>
      </p:sp>
    </p:spTree>
    <p:extLst>
      <p:ext uri="{BB962C8B-B14F-4D97-AF65-F5344CB8AC3E}">
        <p14:creationId xmlns:p14="http://schemas.microsoft.com/office/powerpoint/2010/main" val="3162409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1083" y="228600"/>
            <a:ext cx="8284652" cy="838199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0812" y="1447800"/>
            <a:ext cx="10016104" cy="43434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encourage involvement, support athletic excellence, and have a positive community influence.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 with school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of events &amp; promote team activities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have vs. Nice to have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Spend account monies in calendar school year: July 1-June 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representing CB South: Dress, Language, Perception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64" y="315754"/>
            <a:ext cx="10016104" cy="762000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CBSD will provide: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964" y="1371600"/>
            <a:ext cx="982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uniform: consumables will be purchased through the team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and Facility Improvements: </a:t>
            </a:r>
          </a:p>
          <a:p>
            <a:pPr marL="1066693" lvl="1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district is committed to providing quality fields and is working toward improving facilities </a:t>
            </a:r>
          </a:p>
          <a:p>
            <a:pPr marL="1066693" lvl="1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 clubs may not improve our facilities 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Equipment: All equipment will be provided by the school district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**No team fees or player fees may be charged to any CBSD Athlete</a:t>
            </a:r>
          </a:p>
        </p:txBody>
      </p:sp>
    </p:spTree>
    <p:extLst>
      <p:ext uri="{BB962C8B-B14F-4D97-AF65-F5344CB8AC3E}">
        <p14:creationId xmlns:p14="http://schemas.microsoft.com/office/powerpoint/2010/main" val="428906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3260" y="228600"/>
            <a:ext cx="10016104" cy="761999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South Compliance Procedures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213260" y="1245220"/>
            <a:ext cx="10889204" cy="5562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 employee and parent attendance at annual meeting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Bylaws submitted (where applicable) and contact list of officers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A: Submitted by July 1, 2024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fundraisers and purchases must be listed, or approval may not be granted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B: Submitted 6 weeks after conclusion of season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501 (C) (3), must keep all monies in CB Student Activities Account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outside bank accounts are permitted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Liability for an individual opening an outside account is tremendous and implies an affiliation with the school.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bank-withdraw and deposit warrants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47" y="322580"/>
            <a:ext cx="10016104" cy="787399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South Compliance Procedures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B1C6BC-F1BD-4826-8878-81091C7E9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0499" y="1676400"/>
            <a:ext cx="5078677" cy="4465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Fundraising Accounts are Prohibited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Silos separating participants fundraising is illegal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Fundraising must benefit the group not the individual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athletes must be provided the same services and products as the rest of the team REGARDLESS OF CONTRIBUTION (confidentiality)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TRIPS: Fundraising covers coaches' expenses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C457638-A128-4250-90FA-3FB7C5659D90}"/>
              </a:ext>
            </a:extLst>
          </p:cNvPr>
          <p:cNvSpPr txBox="1">
            <a:spLocks/>
          </p:cNvSpPr>
          <p:nvPr/>
        </p:nvSpPr>
        <p:spPr>
          <a:xfrm>
            <a:off x="-31325" y="1676400"/>
            <a:ext cx="5078677" cy="4465320"/>
          </a:xfrm>
          <a:prstGeom prst="rect">
            <a:avLst/>
          </a:prstGeom>
        </p:spPr>
        <p:txBody>
          <a:bodyPr vert="horz" lIns="121899" tIns="60949" rIns="121899" bIns="60949" rtlCol="0">
            <a:normAutofit lnSpcReduction="1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1218987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School Board Policy 915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with administrative guidelines must be followed </a:t>
            </a:r>
          </a:p>
          <a:p>
            <a:pPr marR="0" lvl="0" algn="l" defTabSz="1218987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 dues may be collected</a:t>
            </a:r>
          </a:p>
          <a:p>
            <a:pPr marR="0" lvl="0" algn="l" defTabSz="1218987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Fees may be collected for off season training only and spirit packs</a:t>
            </a:r>
          </a:p>
          <a:p>
            <a:pPr marR="0" lvl="1" algn="l" defTabSz="1218987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Spirit Packs must reflect cost to the team, not an inflated number to use as a fundraiser.</a:t>
            </a:r>
          </a:p>
          <a:p>
            <a:pPr marR="0" lvl="1" algn="l" defTabSz="1218987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Banquet cost may be collected but not inflated</a:t>
            </a:r>
          </a:p>
          <a:p>
            <a:pPr marR="0" lvl="1" algn="l" defTabSz="1218987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Banquets must abide by PIAA Amateur Status Rules </a:t>
            </a:r>
          </a:p>
          <a:p>
            <a:pPr marR="0" lvl="1" algn="l" defTabSz="1218987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All these items must be optional</a:t>
            </a:r>
          </a:p>
        </p:txBody>
      </p:sp>
    </p:spTree>
    <p:extLst>
      <p:ext uri="{BB962C8B-B14F-4D97-AF65-F5344CB8AC3E}">
        <p14:creationId xmlns:p14="http://schemas.microsoft.com/office/powerpoint/2010/main" val="240384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0812" y="304800"/>
            <a:ext cx="10016104" cy="838200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Getting a Fundraiser Approved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800" y="1295400"/>
            <a:ext cx="1005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A: Submitted and Approved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Fundraising Request Form</a:t>
            </a:r>
          </a:p>
          <a:p>
            <a:pPr marL="1066693" lvl="1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to the Athletic Director</a:t>
            </a:r>
          </a:p>
          <a:p>
            <a:pPr marL="1066693" lvl="1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Checked on School Calendar</a:t>
            </a:r>
          </a:p>
          <a:p>
            <a:pPr marL="1066693" lvl="1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by Principal </a:t>
            </a:r>
          </a:p>
          <a:p>
            <a:pPr marL="1066693" lvl="1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 Form Needed? </a:t>
            </a:r>
          </a:p>
          <a:p>
            <a:pPr marL="1676187" lvl="2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important to include details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Coaches will be responsible for overseeing all fundraising</a:t>
            </a:r>
          </a:p>
          <a:p>
            <a:pPr marL="914400" lvl="1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Coach MUST be present at all times</a:t>
            </a:r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012" y="228600"/>
            <a:ext cx="10016104" cy="800101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Fundraisers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012" y="1600200"/>
            <a:ext cx="10016104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50/50 or any sort of fundraiser that has gambling as a component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for basket raffles at events or bag bingo with prior approval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Any fundraiser with alcohol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are Dine and Donate nights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Dine and Donate events may not be held at “Bars”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advertising by: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Beer Distributors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Gun Shops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Tattoo Parlors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Smoke Shops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organization not appropriate for high school age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245012"/>
            <a:ext cx="9752329" cy="88157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Procedures with Principal’s Secretary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699" y="1295400"/>
            <a:ext cx="9752329" cy="4465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Checks and balances system in place for all deposits and withdraws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Deposits of $500 or more must have an appointment with principal's secretary (Michele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Schamp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other deposits must be handed to principal’s secretary, not left on a desk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monies and checks must be organized before handing 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should be separated by denomination and checks placed in number order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checks should be deposited to main office within 10 business days of the date on the check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93" y="152400"/>
            <a:ext cx="9366619" cy="952501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Procedures with Principal’s Secretary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488" y="1600200"/>
            <a:ext cx="4893780" cy="41529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Coach and identified parent are designated communicators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yourself by sport and include head coach on emails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Withdraw and deposit warrants need to be filled out in 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only used in emergency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 summaries will only be given to head coaches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need to collect checks, have a collection day.  This is not the principal or athletic secretaries' responsibility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8612" y="1600200"/>
            <a:ext cx="4182944" cy="38807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rental agreements or insurance request for TAX ID number must be made in 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ID Number is never released to parents or coaches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Tax Exempt Certificates cannot be used on personal credit card purchase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Tax ID #, a PO, School Check or CB customer account must be used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of personal credit card purchases should be used limited. </a:t>
            </a:r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2015D3"/>
      </a:accent1>
      <a:accent2>
        <a:srgbClr val="000000"/>
      </a:accent2>
      <a:accent3>
        <a:srgbClr val="2015D3"/>
      </a:accent3>
      <a:accent4>
        <a:srgbClr val="000000"/>
      </a:accent4>
      <a:accent5>
        <a:srgbClr val="2015D3"/>
      </a:accent5>
      <a:accent6>
        <a:srgbClr val="000000"/>
      </a:accent6>
      <a:hlink>
        <a:srgbClr val="000000"/>
      </a:hlink>
      <a:folHlink>
        <a:srgbClr val="2015D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3B2DB4BA2BF4DB4D8428705996EA8" ma:contentTypeVersion="7" ma:contentTypeDescription="Create a new document." ma:contentTypeScope="" ma:versionID="fc0dcf63f482df43af62f4a9505fd698">
  <xsd:schema xmlns:xsd="http://www.w3.org/2001/XMLSchema" xmlns:xs="http://www.w3.org/2001/XMLSchema" xmlns:p="http://schemas.microsoft.com/office/2006/metadata/properties" xmlns:ns2="3e2b713d-85c3-4292-a29e-b2633ce1696c" xmlns:ns3="0cd68dcb-f64a-4af3-9ac6-9067c4e360fd" targetNamespace="http://schemas.microsoft.com/office/2006/metadata/properties" ma:root="true" ma:fieldsID="32b7bb805efb33298c21509ac4cf7c06" ns2:_="" ns3:_="">
    <xsd:import namespace="3e2b713d-85c3-4292-a29e-b2633ce1696c"/>
    <xsd:import namespace="0cd68dcb-f64a-4af3-9ac6-9067c4e360f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b713d-85c3-4292-a29e-b2633ce169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68dcb-f64a-4af3-9ac6-9067c4e360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0EC1B6-AF3B-4596-BAC7-555F2A7D87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2b713d-85c3-4292-a29e-b2633ce1696c"/>
    <ds:schemaRef ds:uri="0cd68dcb-f64a-4af3-9ac6-9067c4e36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3e2b713d-85c3-4292-a29e-b2633ce1696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0cd68dcb-f64a-4af3-9ac6-9067c4e360fd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D1BB48B-0BCD-479A-8E6A-3D37FD7BFD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509</TotalTime>
  <Words>842</Words>
  <Application>Microsoft Office PowerPoint</Application>
  <PresentationFormat>Custom</PresentationFormat>
  <Paragraphs>96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CBSD BOOSTER CLUBS</vt:lpstr>
      <vt:lpstr>Mission:</vt:lpstr>
      <vt:lpstr>CBSD will provide:</vt:lpstr>
      <vt:lpstr>CB South Compliance Procedures</vt:lpstr>
      <vt:lpstr>CB South Compliance Procedures</vt:lpstr>
      <vt:lpstr>Procedure for Getting a Fundraiser Approved</vt:lpstr>
      <vt:lpstr>Prohibited Fundraisers </vt:lpstr>
      <vt:lpstr>Accounting Procedures with Principal’s Secretary</vt:lpstr>
      <vt:lpstr>Accounting Procedures with Principal’s Secretary</vt:lpstr>
      <vt:lpstr>Concession Stand Use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 SOUTH BOOSTER CLUB</dc:title>
  <dc:creator>TURNER, DANIELLE W</dc:creator>
  <cp:lastModifiedBy>FARRELL, JUSTIN</cp:lastModifiedBy>
  <cp:revision>43</cp:revision>
  <dcterms:created xsi:type="dcterms:W3CDTF">2016-09-10T16:05:51Z</dcterms:created>
  <dcterms:modified xsi:type="dcterms:W3CDTF">2023-09-05T15:03:19Z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0x0101003B63B2DB4BA2BF4DB4D8428705996EA8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